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53" r:id="rId2"/>
    <p:sldId id="354" r:id="rId3"/>
    <p:sldId id="363" r:id="rId4"/>
    <p:sldId id="365" r:id="rId5"/>
    <p:sldId id="364" r:id="rId6"/>
    <p:sldId id="355" r:id="rId7"/>
    <p:sldId id="356" r:id="rId8"/>
    <p:sldId id="366" r:id="rId9"/>
    <p:sldId id="367" r:id="rId10"/>
    <p:sldId id="357" r:id="rId11"/>
    <p:sldId id="371" r:id="rId12"/>
    <p:sldId id="368" r:id="rId13"/>
    <p:sldId id="369" r:id="rId14"/>
    <p:sldId id="36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BDB"/>
    <a:srgbClr val="DADADA"/>
    <a:srgbClr val="A11547"/>
    <a:srgbClr val="0960B8"/>
    <a:srgbClr val="002C6D"/>
    <a:srgbClr val="003398"/>
    <a:srgbClr val="0F75BB"/>
    <a:srgbClr val="3B668D"/>
    <a:srgbClr val="D6E2E7"/>
    <a:srgbClr val="DEE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22" autoAdjust="0"/>
    <p:restoredTop sz="94660"/>
  </p:normalViewPr>
  <p:slideViewPr>
    <p:cSldViewPr snapToGrid="0">
      <p:cViewPr varScale="1">
        <p:scale>
          <a:sx n="81" d="100"/>
          <a:sy n="81" d="100"/>
        </p:scale>
        <p:origin x="192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C200A-F54B-4A79-A30F-8259A990A0A4}" type="datetimeFigureOut">
              <a:rPr lang="ru-RU" smtClean="0"/>
              <a:t>20.09.19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22E43-F388-46BF-9A03-4053338FE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619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44"/>
                    </a14:imgEffect>
                    <a14:imgEffect>
                      <a14:saturation sat="318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1" r="24112" b="11038"/>
          <a:stretch/>
        </p:blipFill>
        <p:spPr>
          <a:xfrm>
            <a:off x="10132828" y="-2"/>
            <a:ext cx="2041451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10122194" y="-1"/>
            <a:ext cx="2069805" cy="6858001"/>
          </a:xfrm>
          <a:prstGeom prst="rect">
            <a:avLst/>
          </a:prstGeom>
          <a:solidFill>
            <a:srgbClr val="0960B8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-1"/>
            <a:ext cx="390312" cy="6858001"/>
          </a:xfrm>
          <a:prstGeom prst="rect">
            <a:avLst/>
          </a:prstGeom>
          <a:solidFill>
            <a:srgbClr val="096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10585627" y="6080919"/>
            <a:ext cx="1135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nes.ru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0A06DA8-A4AE-470B-AA3E-DD021DD676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62" y="237352"/>
            <a:ext cx="1640829" cy="115551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-1370699" y="3020151"/>
            <a:ext cx="3009014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ru-RU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ЛекторийРЭШ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623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-1" y="-1"/>
            <a:ext cx="12174280" cy="685800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44"/>
                    </a14:imgEffect>
                    <a14:imgEffect>
                      <a14:saturation sat="318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1" r="24112" b="11038"/>
          <a:stretch/>
        </p:blipFill>
        <p:spPr>
          <a:xfrm>
            <a:off x="10132828" y="-2"/>
            <a:ext cx="2041451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10122194" y="-1"/>
            <a:ext cx="2069805" cy="6858001"/>
          </a:xfrm>
          <a:prstGeom prst="rect">
            <a:avLst/>
          </a:prstGeom>
          <a:solidFill>
            <a:srgbClr val="0960B8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-1"/>
            <a:ext cx="390312" cy="6858001"/>
          </a:xfrm>
          <a:prstGeom prst="rect">
            <a:avLst/>
          </a:prstGeom>
          <a:solidFill>
            <a:srgbClr val="096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10585627" y="6080919"/>
            <a:ext cx="1135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nes.ru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0A06DA8-A4AE-470B-AA3E-DD021DD676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62" y="237352"/>
            <a:ext cx="1640829" cy="115551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-1370699" y="3020151"/>
            <a:ext cx="3009014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ru-RU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ЛекторийРЭШ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1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83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241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67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7" r:id="rId2"/>
    <p:sldLayoutId id="2147483676" r:id="rId3"/>
    <p:sldLayoutId id="214748367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4" r="8891" b="11038"/>
          <a:stretch/>
        </p:blipFill>
        <p:spPr>
          <a:xfrm>
            <a:off x="5389732" y="-2"/>
            <a:ext cx="6805812" cy="68580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74429" y="0"/>
            <a:ext cx="6288285" cy="6858001"/>
          </a:xfrm>
          <a:prstGeom prst="rect">
            <a:avLst/>
          </a:prstGeom>
          <a:solidFill>
            <a:srgbClr val="096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4938" y="769687"/>
            <a:ext cx="576284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ru-RU" sz="44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Открытые</a:t>
            </a:r>
          </a:p>
          <a:p>
            <a:pPr>
              <a:lnSpc>
                <a:spcPts val="6000"/>
              </a:lnSpc>
            </a:pPr>
            <a:r>
              <a:rPr lang="ru-RU" sz="44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лекции РЭШ</a:t>
            </a:r>
          </a:p>
          <a:p>
            <a:pPr>
              <a:lnSpc>
                <a:spcPts val="6000"/>
              </a:lnSpc>
            </a:pPr>
            <a:r>
              <a:rPr lang="ru-RU" sz="44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лучших</a:t>
            </a:r>
          </a:p>
          <a:p>
            <a:pPr>
              <a:lnSpc>
                <a:spcPts val="6000"/>
              </a:lnSpc>
            </a:pPr>
            <a:r>
              <a:rPr lang="ru-RU" sz="44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экономистов</a:t>
            </a:r>
          </a:p>
          <a:p>
            <a:pPr>
              <a:lnSpc>
                <a:spcPts val="6000"/>
              </a:lnSpc>
            </a:pPr>
            <a:r>
              <a:rPr lang="ru-RU" sz="44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России и мира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938" y="5403572"/>
            <a:ext cx="5762846" cy="78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ru-RU" sz="4400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ru-RU" sz="4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ЛекторийРЭШ</a:t>
            </a:r>
            <a:endParaRPr lang="ru-RU" sz="4400" dirty="0">
              <a:solidFill>
                <a:schemeClr val="accent1">
                  <a:lumMod val="20000"/>
                  <a:lumOff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0A06DA8-A4AE-470B-AA3E-DD021DD67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805" y="415948"/>
            <a:ext cx="2193076" cy="1544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3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85627" y="6080919"/>
            <a:ext cx="1135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nes.ru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3D4942F-EDB8-447A-9D0E-C90474431B39}"/>
              </a:ext>
            </a:extLst>
          </p:cNvPr>
          <p:cNvSpPr txBox="1"/>
          <p:nvPr/>
        </p:nvSpPr>
        <p:spPr>
          <a:xfrm>
            <a:off x="604719" y="512075"/>
            <a:ext cx="8528648" cy="6694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ru-RU" sz="4000" b="1" dirty="0" smtClean="0">
                <a:solidFill>
                  <a:srgbClr val="0960B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Специфика академии</a:t>
            </a:r>
            <a:endParaRPr lang="ru-RU" sz="4000" b="1" dirty="0">
              <a:solidFill>
                <a:srgbClr val="0960B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8C4B1A21-C106-48F9-B766-7BD5959607C8}"/>
              </a:ext>
            </a:extLst>
          </p:cNvPr>
          <p:cNvSpPr txBox="1">
            <a:spLocks/>
          </p:cNvSpPr>
          <p:nvPr/>
        </p:nvSpPr>
        <p:spPr>
          <a:xfrm>
            <a:off x="604719" y="1193567"/>
            <a:ext cx="9081447" cy="531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00000"/>
              </a:lnSpc>
              <a:buClr>
                <a:srgbClr val="0960B8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“Merit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based”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“peer-review”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0960B8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0960B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Критерии для научной работы:</a:t>
            </a:r>
          </a:p>
          <a:p>
            <a:pPr lvl="1">
              <a:lnSpc>
                <a:spcPct val="150000"/>
              </a:lnSpc>
              <a:buClr>
                <a:srgbClr val="0960B8"/>
              </a:buClr>
              <a:buFont typeface="+mj-lt"/>
              <a:buAutoNum type="arabicPeriod"/>
            </a:pP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Логическая строгость</a:t>
            </a:r>
          </a:p>
          <a:p>
            <a:pPr lvl="1">
              <a:lnSpc>
                <a:spcPct val="100000"/>
              </a:lnSpc>
              <a:buClr>
                <a:srgbClr val="0960B8"/>
              </a:buClr>
              <a:buFont typeface="+mj-lt"/>
              <a:buAutoNum type="arabicPeriod"/>
            </a:pP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Новизна</a:t>
            </a:r>
          </a:p>
          <a:p>
            <a:pPr lvl="1">
              <a:lnSpc>
                <a:spcPct val="150000"/>
              </a:lnSpc>
              <a:buClr>
                <a:srgbClr val="0960B8"/>
              </a:buClr>
              <a:buFont typeface="+mj-lt"/>
              <a:buAutoNum type="arabicPeriod"/>
            </a:pP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Релевантность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0960B8"/>
              </a:buClr>
              <a:buFont typeface="Wingdings" panose="05000000000000000000" pitchFamily="2" charset="2"/>
              <a:buChar char="§"/>
            </a:pP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0960B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Плоская структура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3183" y="3578770"/>
            <a:ext cx="4769254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  <a:t>И окунаться в неизвестность,</a:t>
            </a:r>
            <a:b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</a:b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  <a:t>И прятать в ней свои шаги,</a:t>
            </a:r>
            <a:b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</a:b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  <a:t>Как прячется в тумане местность,</a:t>
            </a:r>
            <a:b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</a:b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  <a:t>Когда в ней не видать ни зги.</a:t>
            </a:r>
          </a:p>
          <a:p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  <a:sym typeface="Calibri"/>
            </a:endParaRPr>
          </a:p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  <a:t>Другие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  <a:t>по живому следу</a:t>
            </a:r>
            <a:b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</a:b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  <a:t>Пройдут твой путь за пядью пядь,</a:t>
            </a:r>
            <a:b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</a:b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  <a:t>Но пораженья от победы</a:t>
            </a:r>
            <a:b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</a:b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  <a:t>Ты сам не должен отличать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  <a:t>.</a:t>
            </a:r>
          </a:p>
          <a:p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  <a:sym typeface="Calibri"/>
            </a:endParaRPr>
          </a:p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  <a:t>	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Calibri"/>
              </a:rPr>
              <a:t>	Борис Пастернак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  <a:sym typeface="Calibri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53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85627" y="6080919"/>
            <a:ext cx="1135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nes.ru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3D4942F-EDB8-447A-9D0E-C90474431B39}"/>
              </a:ext>
            </a:extLst>
          </p:cNvPr>
          <p:cNvSpPr txBox="1"/>
          <p:nvPr/>
        </p:nvSpPr>
        <p:spPr>
          <a:xfrm>
            <a:off x="604718" y="512075"/>
            <a:ext cx="9427719" cy="6694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ru-RU" sz="4000" b="1">
                <a:solidFill>
                  <a:srgbClr val="0960B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Чем интересуется экономика?</a:t>
            </a:r>
            <a:endParaRPr lang="ru-RU" sz="4000" b="1" dirty="0">
              <a:solidFill>
                <a:srgbClr val="0960B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8C4B1A21-C106-48F9-B766-7BD5959607C8}"/>
              </a:ext>
            </a:extLst>
          </p:cNvPr>
          <p:cNvSpPr txBox="1">
            <a:spLocks/>
          </p:cNvSpPr>
          <p:nvPr/>
        </p:nvSpPr>
        <p:spPr>
          <a:xfrm>
            <a:off x="777853" y="1720264"/>
            <a:ext cx="9254584" cy="513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0" indent="-457200">
              <a:lnSpc>
                <a:spcPct val="150000"/>
              </a:lnSpc>
              <a:buClr>
                <a:srgbClr val="0960B8"/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Индивидуальная оптимизация</a:t>
            </a:r>
          </a:p>
          <a:p>
            <a:pPr marL="965200" lvl="1" indent="-457200">
              <a:lnSpc>
                <a:spcPct val="150000"/>
              </a:lnSpc>
              <a:buClr>
                <a:srgbClr val="0960B8"/>
              </a:buClr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э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ффект стимулов на поведение</a:t>
            </a:r>
          </a:p>
          <a:p>
            <a:pPr marL="508000" indent="-457200">
              <a:lnSpc>
                <a:spcPct val="200000"/>
              </a:lnSpc>
              <a:buClr>
                <a:srgbClr val="0960B8"/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Экономическое равновесие</a:t>
            </a:r>
          </a:p>
          <a:p>
            <a:pPr marL="965200" lvl="1" indent="-457200">
              <a:lnSpc>
                <a:spcPct val="150000"/>
              </a:lnSpc>
              <a:buClr>
                <a:srgbClr val="0960B8"/>
              </a:buClr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аспределение ограниченных ресурсов</a:t>
            </a:r>
            <a:endParaRPr lang="ru-RU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508000" indent="-457200">
              <a:lnSpc>
                <a:spcPct val="200000"/>
              </a:lnSpc>
              <a:buClr>
                <a:srgbClr val="0960B8"/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Методы идентификации</a:t>
            </a:r>
          </a:p>
          <a:p>
            <a:pPr marL="965200" lvl="1" indent="-457200">
              <a:lnSpc>
                <a:spcPct val="150000"/>
              </a:lnSpc>
              <a:buClr>
                <a:srgbClr val="0960B8"/>
              </a:buClr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ыделение причинно-следственных связей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395" y="2697917"/>
            <a:ext cx="8215042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85627" y="6080919"/>
            <a:ext cx="1135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nes.ru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3D4942F-EDB8-447A-9D0E-C90474431B39}"/>
              </a:ext>
            </a:extLst>
          </p:cNvPr>
          <p:cNvSpPr txBox="1"/>
          <p:nvPr/>
        </p:nvSpPr>
        <p:spPr>
          <a:xfrm>
            <a:off x="604718" y="512075"/>
            <a:ext cx="9248729" cy="6694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ru-RU" sz="4000" b="1" dirty="0" smtClean="0">
                <a:solidFill>
                  <a:srgbClr val="0960B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Чем </a:t>
            </a:r>
            <a:r>
              <a:rPr lang="ru-RU" sz="4000" b="1" smtClean="0">
                <a:solidFill>
                  <a:srgbClr val="0960B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занимаются экономисты?</a:t>
            </a:r>
            <a:endParaRPr lang="ru-RU" sz="4000" b="1" dirty="0">
              <a:solidFill>
                <a:srgbClr val="0960B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www.99decisions.com/wp-content/uploads/2015/10/pablo-picasso-bulls-111-12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77" y="1181490"/>
            <a:ext cx="7299434" cy="54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77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44"/>
                    </a14:imgEffect>
                    <a14:imgEffect>
                      <a14:saturation sat="318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87" r="19655" b="11038"/>
          <a:stretch/>
        </p:blipFill>
        <p:spPr>
          <a:xfrm>
            <a:off x="8846288" y="-2"/>
            <a:ext cx="3338624" cy="6858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835656" y="-1"/>
            <a:ext cx="3356344" cy="6858001"/>
          </a:xfrm>
          <a:prstGeom prst="rect">
            <a:avLst/>
          </a:prstGeom>
          <a:solidFill>
            <a:srgbClr val="0960B8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1" y="-1"/>
            <a:ext cx="8623005" cy="685800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3000">
                <a:schemeClr val="accent3">
                  <a:lumMod val="89000"/>
                </a:schemeClr>
              </a:gs>
              <a:gs pos="66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1" y="-1"/>
            <a:ext cx="358861" cy="6858001"/>
          </a:xfrm>
          <a:prstGeom prst="rect">
            <a:avLst/>
          </a:prstGeom>
          <a:solidFill>
            <a:srgbClr val="096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009321" y="5406505"/>
            <a:ext cx="3009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ru-RU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ЛекторийРЭШ</a:t>
            </a: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nes.ru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0A06DA8-A4AE-470B-AA3E-DD021DD67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12" y="237352"/>
            <a:ext cx="2803392" cy="19742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1512" y="2108064"/>
            <a:ext cx="7706214" cy="241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</a:t>
            </a:r>
          </a:p>
          <a:p>
            <a:pPr algn="ctr">
              <a:lnSpc>
                <a:spcPct val="150000"/>
              </a:lnSpc>
            </a:pPr>
            <a:r>
              <a:rPr lang="ru-RU" sz="54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42420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4" r="8891" b="11038"/>
          <a:stretch/>
        </p:blipFill>
        <p:spPr>
          <a:xfrm>
            <a:off x="5389732" y="-2"/>
            <a:ext cx="6805812" cy="68580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74429" y="0"/>
            <a:ext cx="6288285" cy="6858001"/>
          </a:xfrm>
          <a:prstGeom prst="rect">
            <a:avLst/>
          </a:prstGeom>
          <a:solidFill>
            <a:srgbClr val="096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25438" y="769687"/>
            <a:ext cx="57628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Российская</a:t>
            </a:r>
            <a:br>
              <a:rPr lang="ru-RU" sz="32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экономическая</a:t>
            </a:r>
            <a:br>
              <a:rPr lang="ru-RU" sz="32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школа</a:t>
            </a:r>
          </a:p>
          <a:p>
            <a:endParaRPr lang="ru-RU" sz="3200" b="1" cap="al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3200" b="1" cap="all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32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www.nes.ru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lectorium@nes.ru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0A06DA8-A4AE-470B-AA3E-DD021DD67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805" y="440012"/>
            <a:ext cx="2193076" cy="1544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2353812-B460-4DBB-BFDC-5D9AF4AAB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8" t="40131" r="35165" b="41711"/>
          <a:stretch/>
        </p:blipFill>
        <p:spPr>
          <a:xfrm>
            <a:off x="630260" y="5420393"/>
            <a:ext cx="2683046" cy="8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8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44"/>
                    </a14:imgEffect>
                    <a14:imgEffect>
                      <a14:saturation sat="318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87" r="19655" b="11038"/>
          <a:stretch/>
        </p:blipFill>
        <p:spPr>
          <a:xfrm>
            <a:off x="8846288" y="-2"/>
            <a:ext cx="3338624" cy="6858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835656" y="-1"/>
            <a:ext cx="3356344" cy="6858001"/>
          </a:xfrm>
          <a:prstGeom prst="rect">
            <a:avLst/>
          </a:prstGeom>
          <a:solidFill>
            <a:srgbClr val="0960B8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1" y="11150"/>
            <a:ext cx="8623005" cy="685800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3000">
                <a:schemeClr val="accent3">
                  <a:lumMod val="89000"/>
                </a:schemeClr>
              </a:gs>
              <a:gs pos="66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25438" y="673994"/>
            <a:ext cx="622105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ru-RU" sz="4400" b="1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Олег </a:t>
            </a:r>
            <a:r>
              <a:rPr lang="ru-RU" sz="4400" b="1" cap="all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ицхоки</a:t>
            </a:r>
            <a:endParaRPr lang="ru-RU" sz="4400" b="1" cap="al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800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Профессор экономики</a:t>
            </a:r>
            <a:br>
              <a:rPr lang="ru-RU" sz="2800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принстонский университет</a:t>
            </a:r>
            <a:endParaRPr lang="ru-RU" sz="2800" cap="al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" y="-1"/>
            <a:ext cx="358861" cy="6858001"/>
          </a:xfrm>
          <a:prstGeom prst="rect">
            <a:avLst/>
          </a:prstGeom>
          <a:solidFill>
            <a:srgbClr val="096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009321" y="5406505"/>
            <a:ext cx="3009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ru-RU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ЛекторийРЭШ</a:t>
            </a: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nes.ru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94381" y="4041630"/>
            <a:ext cx="30090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Цикл </a:t>
            </a:r>
            <a:r>
              <a:rPr lang="ru-RU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лекций </a:t>
            </a:r>
            <a:r>
              <a:rPr lang="ru-RU" sz="2000" b="1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Экономика</a:t>
            </a:r>
            <a:r>
              <a:rPr lang="en-US" sz="2000" b="1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000" b="1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000" b="1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современном</a:t>
            </a:r>
            <a:r>
              <a:rPr lang="en-US" sz="2000" b="1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000" b="1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000" b="1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мире</a:t>
            </a:r>
            <a:endParaRPr lang="ru-RU" sz="2000" b="1" cap="al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0A06DA8-A4AE-470B-AA3E-DD021DD67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12" y="237352"/>
            <a:ext cx="2803392" cy="19742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860" y="3006144"/>
            <a:ext cx="8264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ru-RU" sz="3600" b="1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становятся </a:t>
            </a:r>
            <a:br>
              <a:rPr lang="ru-RU" sz="3600" b="1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600" b="1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учеными-экономистами?</a:t>
            </a:r>
            <a:endParaRPr lang="ru-RU" sz="3600" cap="al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438" y="5650032"/>
            <a:ext cx="29620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ru-RU" sz="2800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Москва 2019</a:t>
            </a:r>
            <a:endParaRPr lang="ru-RU" sz="2800" cap="al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51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85627" y="6080919"/>
            <a:ext cx="1135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nes.ru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3D4942F-EDB8-447A-9D0E-C90474431B39}"/>
              </a:ext>
            </a:extLst>
          </p:cNvPr>
          <p:cNvSpPr txBox="1"/>
          <p:nvPr/>
        </p:nvSpPr>
        <p:spPr>
          <a:xfrm>
            <a:off x="604718" y="512075"/>
            <a:ext cx="8728467" cy="6694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ru-RU" sz="4000" b="1" dirty="0" smtClean="0">
                <a:solidFill>
                  <a:srgbClr val="0960B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</a:t>
            </a:r>
            <a:r>
              <a:rPr lang="ru-RU" sz="4000" b="1" dirty="0" smtClean="0">
                <a:solidFill>
                  <a:srgbClr val="0960B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ак </a:t>
            </a:r>
            <a:r>
              <a:rPr lang="ru-RU" sz="4000" b="1" dirty="0" smtClean="0">
                <a:solidFill>
                  <a:srgbClr val="0960B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выглядят наши </a:t>
            </a:r>
            <a:r>
              <a:rPr lang="ru-RU" sz="4000" b="1" dirty="0" smtClean="0">
                <a:solidFill>
                  <a:srgbClr val="0960B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слайды?</a:t>
            </a:r>
            <a:endParaRPr lang="ru-RU" sz="4000" b="1" dirty="0">
              <a:solidFill>
                <a:srgbClr val="0960B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5" y="1318339"/>
            <a:ext cx="6730278" cy="5043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80" y="1597114"/>
            <a:ext cx="6942154" cy="52018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289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85627" y="6080919"/>
            <a:ext cx="1135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nes.ru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3D4942F-EDB8-447A-9D0E-C90474431B39}"/>
              </a:ext>
            </a:extLst>
          </p:cNvPr>
          <p:cNvSpPr txBox="1"/>
          <p:nvPr/>
        </p:nvSpPr>
        <p:spPr>
          <a:xfrm>
            <a:off x="604719" y="512075"/>
            <a:ext cx="8528648" cy="6694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ru-RU" sz="4000" b="1" dirty="0" smtClean="0">
                <a:solidFill>
                  <a:srgbClr val="0960B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Дополнительная инфо</a:t>
            </a:r>
            <a:endParaRPr lang="ru-RU" sz="4000" b="1" dirty="0">
              <a:solidFill>
                <a:srgbClr val="0960B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59" y="1328973"/>
            <a:ext cx="8150942" cy="4499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968" y="1472981"/>
            <a:ext cx="6902245" cy="51619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005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85627" y="6080919"/>
            <a:ext cx="1135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nes.ru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3D4942F-EDB8-447A-9D0E-C90474431B39}"/>
              </a:ext>
            </a:extLst>
          </p:cNvPr>
          <p:cNvSpPr txBox="1"/>
          <p:nvPr/>
        </p:nvSpPr>
        <p:spPr>
          <a:xfrm>
            <a:off x="604719" y="512075"/>
            <a:ext cx="8528648" cy="6694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ru-RU" sz="4000" b="1" dirty="0" smtClean="0">
                <a:solidFill>
                  <a:srgbClr val="0960B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Визитная карточка</a:t>
            </a:r>
            <a:endParaRPr lang="ru-RU" sz="4000" b="1" dirty="0">
              <a:solidFill>
                <a:srgbClr val="0960B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432" y="1578059"/>
            <a:ext cx="7324935" cy="5228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43" y="1118811"/>
            <a:ext cx="3149600" cy="444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61535" y="4955458"/>
            <a:ext cx="1843549" cy="56043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4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85627" y="6080919"/>
            <a:ext cx="1135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nes.ru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3D4942F-EDB8-447A-9D0E-C90474431B39}"/>
              </a:ext>
            </a:extLst>
          </p:cNvPr>
          <p:cNvSpPr txBox="1"/>
          <p:nvPr/>
        </p:nvSpPr>
        <p:spPr>
          <a:xfrm>
            <a:off x="604718" y="512075"/>
            <a:ext cx="9136039" cy="6694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ru-RU" sz="4000" b="1" dirty="0" smtClean="0">
                <a:solidFill>
                  <a:srgbClr val="0960B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Образование</a:t>
            </a:r>
            <a:endParaRPr lang="ru-RU" sz="4000" b="1" dirty="0">
              <a:solidFill>
                <a:srgbClr val="0960B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2B5B28A-0234-45FB-A6B8-1AC258CFFEF2}"/>
              </a:ext>
            </a:extLst>
          </p:cNvPr>
          <p:cNvSpPr txBox="1"/>
          <p:nvPr/>
        </p:nvSpPr>
        <p:spPr>
          <a:xfrm>
            <a:off x="604719" y="1503940"/>
            <a:ext cx="9136038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1990-1999 Московская школа №1289</a:t>
            </a:r>
          </a:p>
          <a:p>
            <a:pPr>
              <a:lnSpc>
                <a:spcPct val="200000"/>
              </a:lnSpc>
            </a:pP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1999-2003 Экономический факультет МГУ</a:t>
            </a:r>
          </a:p>
          <a:p>
            <a:pPr>
              <a:lnSpc>
                <a:spcPct val="200000"/>
              </a:lnSpc>
            </a:pP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2002-2004 Российская экономическая школа</a:t>
            </a:r>
          </a:p>
          <a:p>
            <a:pPr>
              <a:lnSpc>
                <a:spcPct val="200000"/>
              </a:lnSpc>
            </a:pP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2004-2009 Гарвардский университет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Ph.D.</a:t>
            </a:r>
            <a:endParaRPr lang="ru-RU" sz="26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года учеба</a:t>
            </a:r>
            <a:endParaRPr lang="ru-RU" sz="2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Arial" charset="0"/>
              <a:buChar char="•"/>
            </a:pP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2-3 года научные исследования</a:t>
            </a:r>
          </a:p>
          <a:p>
            <a:pPr marL="914400" lvl="1" indent="-457200">
              <a:lnSpc>
                <a:spcPct val="150000"/>
              </a:lnSpc>
              <a:buFont typeface="Arial" charset="0"/>
              <a:buChar char="•"/>
            </a:pP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</a:t>
            </a:r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кадемический рынок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88" y="1662481"/>
            <a:ext cx="9140869" cy="4776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08383"/>
            <a:ext cx="7843364" cy="54848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52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85627" y="6080919"/>
            <a:ext cx="1135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nes.ru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3D4942F-EDB8-447A-9D0E-C90474431B39}"/>
              </a:ext>
            </a:extLst>
          </p:cNvPr>
          <p:cNvSpPr txBox="1"/>
          <p:nvPr/>
        </p:nvSpPr>
        <p:spPr>
          <a:xfrm>
            <a:off x="604719" y="512075"/>
            <a:ext cx="8528648" cy="6694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ru-RU" sz="4000" b="1" dirty="0" smtClean="0">
                <a:solidFill>
                  <a:srgbClr val="0960B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Работа</a:t>
            </a:r>
            <a:endParaRPr lang="ru-RU" sz="4000" b="1" dirty="0">
              <a:solidFill>
                <a:srgbClr val="0960B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8C4B1A21-C106-48F9-B766-7BD5959607C8}"/>
              </a:ext>
            </a:extLst>
          </p:cNvPr>
          <p:cNvSpPr txBox="1">
            <a:spLocks/>
          </p:cNvSpPr>
          <p:nvPr/>
        </p:nvSpPr>
        <p:spPr>
          <a:xfrm>
            <a:off x="398207" y="1319695"/>
            <a:ext cx="9719188" cy="132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60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Профессор экономики и международных отношений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60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Принстонский университет и Школа 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Вудро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Вильсона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60B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1497" y="2374857"/>
            <a:ext cx="8839200" cy="22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rgbClr val="0960B8"/>
              </a:buClr>
              <a:buFont typeface="Wingdings" charset="2"/>
              <a:buChar char="§"/>
              <a:defRPr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2009-10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Associate Research Scholar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0960B8"/>
              </a:buClr>
              <a:buFont typeface="Wingdings" charset="2"/>
              <a:buChar char="§"/>
              <a:defRPr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2010-15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Assistant Professor (tenure-track)</a:t>
            </a:r>
          </a:p>
          <a:p>
            <a:pPr marL="342900" lvl="0" indent="-342900">
              <a:lnSpc>
                <a:spcPct val="150000"/>
              </a:lnSpc>
              <a:buClr>
                <a:srgbClr val="0960B8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2015-17 Associate Professor (with tenure)</a:t>
            </a:r>
          </a:p>
          <a:p>
            <a:pPr marL="342900" lvl="0" indent="-342900">
              <a:lnSpc>
                <a:spcPct val="150000"/>
              </a:lnSpc>
              <a:buClr>
                <a:srgbClr val="0960B8"/>
              </a:buClr>
              <a:buFont typeface="Wingdings" charset="2"/>
              <a:buChar char="§"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2017-</a:t>
            </a:r>
            <a:r>
              <a:rPr lang="en-US" sz="2400" dirty="0">
                <a:solidFill>
                  <a:srgbClr val="DBDBDB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19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Full Professor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8195" y="4786481"/>
            <a:ext cx="8839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rgbClr val="0960B8"/>
              </a:buClr>
              <a:buFont typeface="Wingdings" charset="2"/>
              <a:buChar char="Ø"/>
              <a:defRPr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Научные исследования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0960B8"/>
              </a:buClr>
              <a:buFont typeface="Wingdings" charset="2"/>
              <a:buChar char="Ø"/>
              <a:defRPr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Преподавание и научное руководство </a:t>
            </a:r>
          </a:p>
          <a:p>
            <a:pPr marL="342900" lvl="0" indent="-342900">
              <a:lnSpc>
                <a:spcPct val="150000"/>
              </a:lnSpc>
              <a:buClr>
                <a:srgbClr val="0960B8"/>
              </a:buClr>
              <a:buFont typeface="Wingdings" charset="2"/>
              <a:buChar char="Ø"/>
              <a:defRPr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Общественная деятельность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112" y="0"/>
            <a:ext cx="7005378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01" y="1145342"/>
            <a:ext cx="9865310" cy="52125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17" y="1385687"/>
            <a:ext cx="9719188" cy="5154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02" y="2199225"/>
            <a:ext cx="6796598" cy="453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85627" y="6080919"/>
            <a:ext cx="1135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nes.ru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3D4942F-EDB8-447A-9D0E-C90474431B39}"/>
              </a:ext>
            </a:extLst>
          </p:cNvPr>
          <p:cNvSpPr txBox="1"/>
          <p:nvPr/>
        </p:nvSpPr>
        <p:spPr>
          <a:xfrm>
            <a:off x="604719" y="512075"/>
            <a:ext cx="8528648" cy="6694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ru-RU" sz="4000" b="1" dirty="0" smtClean="0">
                <a:solidFill>
                  <a:srgbClr val="0960B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Работа-2</a:t>
            </a:r>
            <a:endParaRPr lang="ru-RU" sz="4000" b="1" dirty="0">
              <a:solidFill>
                <a:srgbClr val="0960B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19" y="1181489"/>
            <a:ext cx="9246329" cy="60809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56" y="1181489"/>
            <a:ext cx="7415973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172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85627" y="6080919"/>
            <a:ext cx="1135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nes.ru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3D4942F-EDB8-447A-9D0E-C90474431B39}"/>
              </a:ext>
            </a:extLst>
          </p:cNvPr>
          <p:cNvSpPr txBox="1"/>
          <p:nvPr/>
        </p:nvSpPr>
        <p:spPr>
          <a:xfrm>
            <a:off x="604719" y="512075"/>
            <a:ext cx="8528648" cy="6694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ru-RU" sz="4000" b="1" dirty="0" smtClean="0">
                <a:solidFill>
                  <a:srgbClr val="0960B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Работа-3</a:t>
            </a:r>
            <a:endParaRPr lang="ru-RU" sz="4000" b="1" dirty="0">
              <a:solidFill>
                <a:srgbClr val="0960B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19" y="1606345"/>
            <a:ext cx="10642600" cy="2819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2106562"/>
            <a:ext cx="11417300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008" y="2570951"/>
            <a:ext cx="5930900" cy="4559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138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3932</TotalTime>
  <Words>174</Words>
  <Application>Microsoft Macintosh PowerPoint</Application>
  <PresentationFormat>Widescreen</PresentationFormat>
  <Paragraphs>79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Times New Roman</vt:lpstr>
      <vt:lpstr>Verdana</vt:lpstr>
      <vt:lpstr>Wingdings</vt:lpstr>
      <vt:lpstr>Arial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NES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Knyazeva Elena</dc:creator>
  <cp:lastModifiedBy>Oleg Itskhoki</cp:lastModifiedBy>
  <cp:revision>106</cp:revision>
  <dcterms:created xsi:type="dcterms:W3CDTF">2018-05-07T15:10:37Z</dcterms:created>
  <dcterms:modified xsi:type="dcterms:W3CDTF">2019-09-20T15:45:04Z</dcterms:modified>
</cp:coreProperties>
</file>