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9" r:id="rId2"/>
    <p:sldId id="342" r:id="rId3"/>
    <p:sldId id="350" r:id="rId4"/>
    <p:sldId id="365" r:id="rId5"/>
    <p:sldId id="367" r:id="rId6"/>
    <p:sldId id="370" r:id="rId7"/>
    <p:sldId id="340" r:id="rId8"/>
    <p:sldId id="364" r:id="rId9"/>
    <p:sldId id="372" r:id="rId10"/>
    <p:sldId id="371" r:id="rId11"/>
    <p:sldId id="362" r:id="rId12"/>
    <p:sldId id="360" r:id="rId13"/>
    <p:sldId id="347" r:id="rId14"/>
    <p:sldId id="379" r:id="rId15"/>
    <p:sldId id="386" r:id="rId16"/>
    <p:sldId id="388" r:id="rId17"/>
    <p:sldId id="382" r:id="rId18"/>
    <p:sldId id="380" r:id="rId19"/>
    <p:sldId id="383" r:id="rId20"/>
    <p:sldId id="384" r:id="rId21"/>
    <p:sldId id="387" r:id="rId22"/>
    <p:sldId id="385" r:id="rId23"/>
    <p:sldId id="390" r:id="rId24"/>
    <p:sldId id="392" r:id="rId25"/>
    <p:sldId id="393" r:id="rId26"/>
    <p:sldId id="377" r:id="rId27"/>
    <p:sldId id="356" r:id="rId28"/>
    <p:sldId id="378" r:id="rId29"/>
    <p:sldId id="375" r:id="rId30"/>
    <p:sldId id="357" r:id="rId31"/>
    <p:sldId id="376" r:id="rId32"/>
    <p:sldId id="374" r:id="rId33"/>
    <p:sldId id="400" r:id="rId34"/>
    <p:sldId id="399" r:id="rId35"/>
    <p:sldId id="403" r:id="rId36"/>
    <p:sldId id="394" r:id="rId37"/>
    <p:sldId id="396" r:id="rId38"/>
    <p:sldId id="397" r:id="rId39"/>
    <p:sldId id="401" r:id="rId40"/>
    <p:sldId id="402" r:id="rId41"/>
    <p:sldId id="308" r:id="rId42"/>
    <p:sldId id="349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80A1"/>
    <a:srgbClr val="3B668D"/>
    <a:srgbClr val="719074"/>
    <a:srgbClr val="DEE8EC"/>
    <a:srgbClr val="705B33"/>
    <a:srgbClr val="EBD89C"/>
    <a:srgbClr val="CAD5CB"/>
    <a:srgbClr val="B8C7B9"/>
    <a:srgbClr val="B7CBD4"/>
    <a:srgbClr val="C6C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C200A-F54B-4A79-A30F-8259A990A0A4}" type="datetimeFigureOut">
              <a:rPr lang="ru-RU" smtClean="0"/>
              <a:t>16.05.2019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22E43-F388-46BF-9A03-4053338FEA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619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id="{A7D22D33-0B2A-4339-A88D-9DAFD291F623}"/>
              </a:ext>
            </a:extLst>
          </p:cNvPr>
          <p:cNvSpPr txBox="1">
            <a:spLocks/>
          </p:cNvSpPr>
          <p:nvPr userDrawn="1"/>
        </p:nvSpPr>
        <p:spPr>
          <a:xfrm>
            <a:off x="11720513" y="6524898"/>
            <a:ext cx="471487" cy="3111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DBD563E-B0D3-447F-AFD2-910202E21ABB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5161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561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50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047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A006-8875-417D-82B0-666A3AB4BDED}" type="datetimeFigureOut">
              <a:rPr lang="en-US" smtClean="0"/>
              <a:t>5/16/19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4DB-F33B-4BEC-9926-E2E6131E2E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7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354120-3C66-49EA-A1F2-80528B1B9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0"/>
            <a:ext cx="12191998" cy="6858000"/>
          </a:xfrm>
          <a:prstGeom prst="rect">
            <a:avLst/>
          </a:prstGeom>
        </p:spPr>
      </p:pic>
      <p:sp>
        <p:nvSpPr>
          <p:cNvPr id="2" name="Номер слайда 4">
            <a:extLst>
              <a:ext uri="{FF2B5EF4-FFF2-40B4-BE49-F238E27FC236}">
                <a16:creationId xmlns:a16="http://schemas.microsoft.com/office/drawing/2014/main" id="{451DF9D2-79FF-4B3A-B607-5CFBD2EDA19A}"/>
              </a:ext>
            </a:extLst>
          </p:cNvPr>
          <p:cNvSpPr txBox="1">
            <a:spLocks/>
          </p:cNvSpPr>
          <p:nvPr userDrawn="1"/>
        </p:nvSpPr>
        <p:spPr>
          <a:xfrm>
            <a:off x="11720513" y="6524898"/>
            <a:ext cx="471487" cy="3111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DBD563E-B0D3-447F-AFD2-910202E21ABB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674489E-D816-4B38-895B-D2D686146C5C}"/>
              </a:ext>
            </a:extLst>
          </p:cNvPr>
          <p:cNvSpPr/>
          <p:nvPr userDrawn="1"/>
        </p:nvSpPr>
        <p:spPr>
          <a:xfrm>
            <a:off x="832513" y="1"/>
            <a:ext cx="103722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24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4FCA75-4926-4AE8-865F-87948B73A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764B66-F260-4385-8AF0-2B223C1E0581}"/>
              </a:ext>
            </a:extLst>
          </p:cNvPr>
          <p:cNvSpPr txBox="1">
            <a:spLocks/>
          </p:cNvSpPr>
          <p:nvPr userDrawn="1"/>
        </p:nvSpPr>
        <p:spPr>
          <a:xfrm>
            <a:off x="11720513" y="6524898"/>
            <a:ext cx="471487" cy="3111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DBD563E-B0D3-447F-AFD2-910202E21ABB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55AABEB-CF7D-4677-B477-1E6D026AB7EF}"/>
              </a:ext>
            </a:extLst>
          </p:cNvPr>
          <p:cNvSpPr/>
          <p:nvPr userDrawn="1"/>
        </p:nvSpPr>
        <p:spPr>
          <a:xfrm>
            <a:off x="1037230" y="1"/>
            <a:ext cx="98673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C7A17D-7EE8-4C3B-85F0-2EF53EDF9DC5}"/>
              </a:ext>
            </a:extLst>
          </p:cNvPr>
          <p:cNvSpPr txBox="1"/>
          <p:nvPr userDrawn="1"/>
        </p:nvSpPr>
        <p:spPr>
          <a:xfrm>
            <a:off x="7228325" y="134419"/>
            <a:ext cx="3581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Российская экономическая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3363566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4FCA75-4926-4AE8-865F-87948B73A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764B66-F260-4385-8AF0-2B223C1E0581}"/>
              </a:ext>
            </a:extLst>
          </p:cNvPr>
          <p:cNvSpPr txBox="1">
            <a:spLocks/>
          </p:cNvSpPr>
          <p:nvPr userDrawn="1"/>
        </p:nvSpPr>
        <p:spPr>
          <a:xfrm>
            <a:off x="11720513" y="6524898"/>
            <a:ext cx="471487" cy="3111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DBD563E-B0D3-447F-AFD2-910202E21ABB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1882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60BDC3-E810-4342-8CBB-AA1EC4C8BF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2" name="Номер слайда 4">
            <a:extLst>
              <a:ext uri="{FF2B5EF4-FFF2-40B4-BE49-F238E27FC236}">
                <a16:creationId xmlns:a16="http://schemas.microsoft.com/office/drawing/2014/main" id="{CF6C38CA-9397-42BB-8895-22A40635E3B9}"/>
              </a:ext>
            </a:extLst>
          </p:cNvPr>
          <p:cNvSpPr txBox="1">
            <a:spLocks/>
          </p:cNvSpPr>
          <p:nvPr userDrawn="1"/>
        </p:nvSpPr>
        <p:spPr>
          <a:xfrm>
            <a:off x="11720513" y="6524898"/>
            <a:ext cx="471487" cy="3111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DBD563E-B0D3-447F-AFD2-910202E21ABB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664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DFA7F5A-066F-4CF0-A77E-5E1A155DE4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id="{83DD8B71-A22A-4218-8B3A-9249F1073A15}"/>
              </a:ext>
            </a:extLst>
          </p:cNvPr>
          <p:cNvSpPr txBox="1">
            <a:spLocks/>
          </p:cNvSpPr>
          <p:nvPr userDrawn="1"/>
        </p:nvSpPr>
        <p:spPr>
          <a:xfrm>
            <a:off x="11720513" y="6524898"/>
            <a:ext cx="471487" cy="3111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DBD563E-B0D3-447F-AFD2-910202E21ABB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701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B09E74-DCF2-4124-B4B2-687378304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01A6BF16-6FAC-468F-A811-456EDD791C3B}"/>
              </a:ext>
            </a:extLst>
          </p:cNvPr>
          <p:cNvSpPr txBox="1">
            <a:spLocks/>
          </p:cNvSpPr>
          <p:nvPr userDrawn="1"/>
        </p:nvSpPr>
        <p:spPr>
          <a:xfrm>
            <a:off x="11720513" y="6524898"/>
            <a:ext cx="471487" cy="3111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DBD563E-B0D3-447F-AFD2-910202E21ABB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942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B09E74-DCF2-4124-B4B2-687378304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Номер слайда 4">
            <a:extLst>
              <a:ext uri="{FF2B5EF4-FFF2-40B4-BE49-F238E27FC236}">
                <a16:creationId xmlns:a16="http://schemas.microsoft.com/office/drawing/2014/main" id="{01A6BF16-6FAC-468F-A811-456EDD791C3B}"/>
              </a:ext>
            </a:extLst>
          </p:cNvPr>
          <p:cNvSpPr txBox="1">
            <a:spLocks/>
          </p:cNvSpPr>
          <p:nvPr userDrawn="1"/>
        </p:nvSpPr>
        <p:spPr>
          <a:xfrm>
            <a:off x="11720513" y="6524898"/>
            <a:ext cx="471487" cy="31115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CDBD563E-B0D3-447F-AFD2-910202E21ABB}" type="slidenum">
              <a:rPr lang="ru-RU" sz="120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pPr/>
              <a:t>‹#›</a:t>
            </a:fld>
            <a:endParaRPr lang="ru-RU" sz="12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1E2E2D3-2D0F-4C6E-850A-F56995ADD3FD}"/>
              </a:ext>
            </a:extLst>
          </p:cNvPr>
          <p:cNvSpPr/>
          <p:nvPr userDrawn="1"/>
        </p:nvSpPr>
        <p:spPr>
          <a:xfrm>
            <a:off x="1037230" y="1"/>
            <a:ext cx="986733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24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7623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067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3" r:id="rId2"/>
    <p:sldLayoutId id="2147483649" r:id="rId3"/>
    <p:sldLayoutId id="2147483674" r:id="rId4"/>
    <p:sldLayoutId id="2147483650" r:id="rId5"/>
    <p:sldLayoutId id="2147483665" r:id="rId6"/>
    <p:sldLayoutId id="2147483666" r:id="rId7"/>
    <p:sldLayoutId id="2147483675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tiff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png"/><Relationship Id="rId4" Type="http://schemas.openxmlformats.org/officeDocument/2006/relationships/image" Target="../media/image2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3.png"/><Relationship Id="rId4" Type="http://schemas.openxmlformats.org/officeDocument/2006/relationships/image" Target="../media/image3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png"/><Relationship Id="rId4" Type="http://schemas.openxmlformats.org/officeDocument/2006/relationships/image" Target="../media/image3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wmf"/><Relationship Id="rId11" Type="http://schemas.openxmlformats.org/officeDocument/2006/relationships/image" Target="../media/image13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366383-3021-481D-843E-7824A6D98E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F684EA-1A32-45F5-9B31-A5E4B9DE752A}"/>
              </a:ext>
            </a:extLst>
          </p:cNvPr>
          <p:cNvSpPr txBox="1"/>
          <p:nvPr/>
        </p:nvSpPr>
        <p:spPr>
          <a:xfrm>
            <a:off x="3850998" y="1988438"/>
            <a:ext cx="5680771" cy="3560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</a:t>
            </a:r>
            <a:endParaRPr lang="en-US" sz="5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ts val="4500"/>
              </a:lnSpc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просветительских</a:t>
            </a:r>
          </a:p>
          <a:p>
            <a:pPr algn="r">
              <a:lnSpc>
                <a:spcPts val="4500"/>
              </a:lnSpc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лекций</a:t>
            </a:r>
          </a:p>
          <a:p>
            <a:pPr algn="r">
              <a:lnSpc>
                <a:spcPts val="4500"/>
              </a:lnSpc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лучших</a:t>
            </a:r>
          </a:p>
          <a:p>
            <a:pPr algn="r">
              <a:lnSpc>
                <a:spcPts val="4500"/>
              </a:lnSpc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экономистов</a:t>
            </a:r>
          </a:p>
          <a:p>
            <a:pPr algn="r">
              <a:lnSpc>
                <a:spcPts val="4500"/>
              </a:lnSpc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и мира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ECA954F-BFF2-42B0-BC04-6CC591E42FF4}"/>
              </a:ext>
            </a:extLst>
          </p:cNvPr>
          <p:cNvSpPr/>
          <p:nvPr/>
        </p:nvSpPr>
        <p:spPr>
          <a:xfrm>
            <a:off x="9771793" y="-21266"/>
            <a:ext cx="2420205" cy="177074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0A06DA8-A4AE-470B-AA3E-DD021DD676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794" y="91897"/>
            <a:ext cx="2193076" cy="154442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E7CC93D-D1D6-445B-AD23-9DD2272D1364}"/>
              </a:ext>
            </a:extLst>
          </p:cNvPr>
          <p:cNvSpPr/>
          <p:nvPr/>
        </p:nvSpPr>
        <p:spPr>
          <a:xfrm>
            <a:off x="9771793" y="1702508"/>
            <a:ext cx="2420205" cy="217690"/>
          </a:xfrm>
          <a:prstGeom prst="rect">
            <a:avLst/>
          </a:prstGeom>
          <a:solidFill>
            <a:srgbClr val="CAD5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58A1978-CF3C-480C-A0CA-6D51DBF8C7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89112"/>
            <a:ext cx="4449170" cy="536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1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68605" y="444491"/>
            <a:ext cx="9225808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8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Производительные в среднем крупнее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7677" y="6174241"/>
            <a:ext cx="2638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Бессонова (2018)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530" y="1340817"/>
            <a:ext cx="6196013" cy="45108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1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8C4B1A21-C106-48F9-B766-7BD5959607C8}"/>
              </a:ext>
            </a:extLst>
          </p:cNvPr>
          <p:cNvSpPr txBox="1">
            <a:spLocks/>
          </p:cNvSpPr>
          <p:nvPr/>
        </p:nvSpPr>
        <p:spPr>
          <a:xfrm>
            <a:off x="1079047" y="1291681"/>
            <a:ext cx="9438991" cy="491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74048" y="366911"/>
            <a:ext cx="9225808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8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ОЭСР: на разных этапах?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93703"/>
            <a:ext cx="1501476" cy="23366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553" y="1139196"/>
            <a:ext cx="3714396" cy="3103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326" y="1167130"/>
            <a:ext cx="3677102" cy="3144434"/>
          </a:xfrm>
          <a:prstGeom prst="rect">
            <a:avLst/>
          </a:prstGeom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9074" y="4242280"/>
            <a:ext cx="5636887" cy="24416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6140" y="6596390"/>
            <a:ext cx="94037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/>
              <a:t>Источник</a:t>
            </a:r>
            <a:r>
              <a:rPr lang="en-US" sz="1100" dirty="0"/>
              <a:t>: Andrews, D., C. </a:t>
            </a:r>
            <a:r>
              <a:rPr lang="en-US" sz="1100" dirty="0" err="1"/>
              <a:t>Criscuolo</a:t>
            </a:r>
            <a:r>
              <a:rPr lang="en-US" sz="1100" dirty="0"/>
              <a:t> and P. Gal (2016), “Mind the Gap: Productivity Divergence between the Global Frontier and Laggard Firms” </a:t>
            </a:r>
            <a:endParaRPr lang="en-US" sz="1100" dirty="0"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73558" y="5136693"/>
            <a:ext cx="29852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Высокотехнологичные</a:t>
            </a:r>
          </a:p>
          <a:p>
            <a:r>
              <a:rPr lang="ru-RU" sz="1600" dirty="0"/>
              <a:t>услуги в ОЭСР – </a:t>
            </a:r>
          </a:p>
          <a:p>
            <a:r>
              <a:rPr lang="ru-RU" sz="1600" dirty="0"/>
              <a:t>быстрый рост и </a:t>
            </a:r>
          </a:p>
          <a:p>
            <a:r>
              <a:rPr lang="ru-RU" sz="1600" dirty="0"/>
              <a:t>естественный разрыв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998563" y="4580040"/>
            <a:ext cx="2784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Рост против падения</a:t>
            </a:r>
          </a:p>
        </p:txBody>
      </p:sp>
    </p:spTree>
    <p:extLst>
      <p:ext uri="{BB962C8B-B14F-4D97-AF65-F5344CB8AC3E}">
        <p14:creationId xmlns:p14="http://schemas.microsoft.com/office/powerpoint/2010/main" val="4024003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8C4B1A21-C106-48F9-B766-7BD5959607C8}"/>
              </a:ext>
            </a:extLst>
          </p:cNvPr>
          <p:cNvSpPr txBox="1">
            <a:spLocks/>
          </p:cNvSpPr>
          <p:nvPr/>
        </p:nvSpPr>
        <p:spPr>
          <a:xfrm>
            <a:off x="1795819" y="1319694"/>
            <a:ext cx="8826107" cy="5155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6280A1"/>
              </a:buClr>
              <a:buNone/>
            </a:pPr>
            <a:r>
              <a:rPr lang="ru-RU" sz="24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российской экономике: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значительный пласт неэффективных предприятий, продолжающих неэффективно использовать факторы производства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с вымыванием неэффективных снижает средние темпы производительности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падение СПФ с 2009 г. , обрабатывающая промышленность – возобновление с 2011 г.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r>
              <a:rPr lang="ru-RU" sz="24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ОЭСР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замедление (положительных!) темпов роста СПФ обрабатывающей с 2008 г., быстрый рост высокотехнологичных услуг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разрыв между глобальными, мировыми лидерами и остальными предприятиями. 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национальных лидеров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приводит к общему замедлению средних темпов роста производительности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976573" y="512075"/>
            <a:ext cx="5680771" cy="633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СПФ в России и ОЭСР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72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8C4B1A21-C106-48F9-B766-7BD5959607C8}"/>
              </a:ext>
            </a:extLst>
          </p:cNvPr>
          <p:cNvSpPr txBox="1">
            <a:spLocks/>
          </p:cNvSpPr>
          <p:nvPr/>
        </p:nvSpPr>
        <p:spPr>
          <a:xfrm>
            <a:off x="1749840" y="1758570"/>
            <a:ext cx="9081447" cy="478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0800" indent="0">
              <a:buClr>
                <a:srgbClr val="6280A1"/>
              </a:buClr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Барьеры распространения технологий (влияют на спрос на труд)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Барьеры перелива технологий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Барьеры входа на рынок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Подрыв стимулов игры в долгую: защита прав собственности, инвестиционный климат</a:t>
            </a:r>
          </a:p>
          <a:p>
            <a:pPr marL="50800" indent="0">
              <a:buClr>
                <a:srgbClr val="6280A1"/>
              </a:buClr>
              <a:buNone/>
            </a:pP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Ограничивающие особенности рынка труда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 рабочей силы (предложение труда)</a:t>
            </a:r>
          </a:p>
          <a:p>
            <a:pPr lvl="2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 </a:t>
            </a:r>
          </a:p>
          <a:p>
            <a:pPr lvl="2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на рабочем месте</a:t>
            </a:r>
          </a:p>
          <a:p>
            <a:pPr lvl="2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Квалифицированная миграция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мэтчинга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российском рынке труда</a:t>
            </a: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)страхование от безработицы</a:t>
            </a:r>
            <a:b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49840" y="437647"/>
            <a:ext cx="9448800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 ограничения роста производительности?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8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2013857" y="2373533"/>
            <a:ext cx="9100457" cy="18235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предложения труда:</a:t>
            </a:r>
          </a:p>
          <a:p>
            <a:pPr>
              <a:lnSpc>
                <a:spcPts val="4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дефицит навыков</a:t>
            </a:r>
            <a:b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квалификаций на рынке труда?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405FB7-B4DD-4B1F-B5FD-B41445270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73059"/>
            <a:ext cx="1483270" cy="18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244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60072" y="1383274"/>
            <a:ext cx="898615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Отсутствие диверсификации в производстве и торговле ведет к</a:t>
            </a:r>
          </a:p>
          <a:p>
            <a:pPr marL="800100" lvl="1" indent="-342900">
              <a:lnSpc>
                <a:spcPct val="90000"/>
              </a:lnSpc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упрощению структуры спроса на труд в разрезе квалификаций </a:t>
            </a:r>
          </a:p>
          <a:p>
            <a:pPr marL="800100" lvl="1" indent="-342900">
              <a:lnSpc>
                <a:spcPct val="90000"/>
              </a:lnSpc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сужает набор навыков и квалификаций, предлагаемых системой образования</a:t>
            </a:r>
          </a:p>
          <a:p>
            <a:pPr marL="800100" lvl="1" indent="-342900">
              <a:lnSpc>
                <a:spcPct val="90000"/>
              </a:lnSpc>
              <a:buClr>
                <a:srgbClr val="6280A1"/>
              </a:buCl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Россия: отстает по качеству образования от стран с диверсифицированной экономикой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(как и другие страны с низким разнообразием производимой продукции)</a:t>
            </a:r>
          </a:p>
          <a:p>
            <a:pPr marL="800100" lvl="1" indent="-342900">
              <a:lnSpc>
                <a:spcPct val="90000"/>
              </a:lnSpc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потери в экономическом развитии: качественное образование важно не только в инновационных отраслях, но и в процессе имитации и адаптации существующих передовых технологий</a:t>
            </a:r>
          </a:p>
          <a:p>
            <a:pPr marL="800100" lvl="1" indent="-342900">
              <a:lnSpc>
                <a:spcPct val="90000"/>
              </a:lnSpc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суженная структура квалификаций, в свою очередь, становится ограничением в диверсификации экономики </a:t>
            </a:r>
          </a:p>
          <a:p>
            <a:pPr marL="800100" lvl="1" indent="-342900">
              <a:lnSpc>
                <a:spcPct val="90000"/>
              </a:lnSpc>
              <a:buClr>
                <a:srgbClr val="6280A1"/>
              </a:buClr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90000"/>
              </a:lnSpc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Вызовы для политики в области образования: </a:t>
            </a:r>
          </a:p>
          <a:p>
            <a:pPr marL="800100" lvl="1" indent="-342900">
              <a:lnSpc>
                <a:spcPct val="90000"/>
              </a:lnSpc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требуется стимулирование разнообразия знаний и навыков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</a:t>
            </a: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спроса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диверсифицированные навыки – условие успешности реформ в области образования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660072" y="471624"/>
            <a:ext cx="9236528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Диверсификация экономики и образование </a:t>
            </a:r>
          </a:p>
        </p:txBody>
      </p:sp>
    </p:spTree>
    <p:extLst>
      <p:ext uri="{BB962C8B-B14F-4D97-AF65-F5344CB8AC3E}">
        <p14:creationId xmlns:p14="http://schemas.microsoft.com/office/powerpoint/2010/main" val="40942433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8478" y="745217"/>
            <a:ext cx="8064500" cy="619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978478" y="141960"/>
            <a:ext cx="8551105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BEEPS</a:t>
            </a: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</a:t>
            </a:r>
            <a:r>
              <a:rPr lang="en-US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solidFill>
                <a:srgbClr val="6280A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61657" y="1017815"/>
            <a:ext cx="55081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Нехватка квалификации персонала как препятствие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4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8C4B1A21-C106-48F9-B766-7BD5959607C8}"/>
              </a:ext>
            </a:extLst>
          </p:cNvPr>
          <p:cNvSpPr txBox="1">
            <a:spLocks/>
          </p:cNvSpPr>
          <p:nvPr/>
        </p:nvSpPr>
        <p:spPr>
          <a:xfrm>
            <a:off x="1795819" y="1517123"/>
            <a:ext cx="9081447" cy="360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подбора персонала (разные группы) и требования к зарплате</a:t>
            </a:r>
          </a:p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навыков и квалификация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с размещением заказа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имени новой инновационной компании (энергосберегающие лампы, инженерная,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IT)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детальное описание требований к квалификации работников (руководителей и специалистов)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95819" y="512075"/>
            <a:ext cx="8551105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 рекрутинговых агентств, 2010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20685" y="6308271"/>
            <a:ext cx="42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and Denisova, 2012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4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67742" y="177981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640204"/>
              </p:ext>
            </p:extLst>
          </p:nvPr>
        </p:nvGraphicFramePr>
        <p:xfrm>
          <a:off x="1569588" y="1020737"/>
          <a:ext cx="9148032" cy="5579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8" name="Лист" r:id="rId3" imgW="7021746" imgH="4438469" progId="Excel.Sheet.8">
                  <p:embed/>
                </p:oleObj>
              </mc:Choice>
              <mc:Fallback>
                <p:oleObj name="Лист" r:id="rId3" imgW="7021746" imgH="4438469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588" y="1020737"/>
                        <a:ext cx="9148032" cy="55798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616204" y="387273"/>
            <a:ext cx="8551105" cy="633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время подбора и зарплаты</a:t>
            </a:r>
          </a:p>
        </p:txBody>
      </p:sp>
    </p:spTree>
    <p:extLst>
      <p:ext uri="{BB962C8B-B14F-4D97-AF65-F5344CB8AC3E}">
        <p14:creationId xmlns:p14="http://schemas.microsoft.com/office/powerpoint/2010/main" val="34318078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8943" y="778453"/>
            <a:ext cx="9720257" cy="537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1" y="1230087"/>
            <a:ext cx="37773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Среднее время подбора персонала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8942" y="5780314"/>
            <a:ext cx="6912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86878"/>
            <a:ext cx="1501476" cy="2336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95819" y="512075"/>
            <a:ext cx="8551105" cy="633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различия: время подбора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0685" y="6308271"/>
            <a:ext cx="42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and Denisova, 2012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182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412A04-5642-467F-B751-1AA0212861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F684EA-1A32-45F5-9B31-A5E4B9DE752A}"/>
              </a:ext>
            </a:extLst>
          </p:cNvPr>
          <p:cNvSpPr txBox="1"/>
          <p:nvPr/>
        </p:nvSpPr>
        <p:spPr>
          <a:xfrm>
            <a:off x="3938517" y="757734"/>
            <a:ext cx="5680771" cy="1252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ru-RU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Ирина Денисова</a:t>
            </a:r>
          </a:p>
          <a:p>
            <a:pPr algn="r">
              <a:lnSpc>
                <a:spcPts val="4500"/>
              </a:lnSpc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РЭШ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3112CD-65AE-417B-BFEE-950D08A63D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7796"/>
            <a:ext cx="2825087" cy="43965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D039482-EE50-4B85-8A78-BA36BA38326F}"/>
              </a:ext>
            </a:extLst>
          </p:cNvPr>
          <p:cNvSpPr txBox="1"/>
          <p:nvPr/>
        </p:nvSpPr>
        <p:spPr>
          <a:xfrm>
            <a:off x="1746913" y="5069948"/>
            <a:ext cx="79702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Цикла лекций по экономике труда Экономического лектория РЭШ-2018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F6FBF93-5A84-49DC-9B6E-9B1C922B7588}"/>
              </a:ext>
            </a:extLst>
          </p:cNvPr>
          <p:cNvSpPr/>
          <p:nvPr/>
        </p:nvSpPr>
        <p:spPr>
          <a:xfrm>
            <a:off x="2688609" y="2220189"/>
            <a:ext cx="8215952" cy="2627555"/>
          </a:xfrm>
          <a:prstGeom prst="rect">
            <a:avLst/>
          </a:prstGeom>
          <a:solidFill>
            <a:srgbClr val="DE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BA62D5-563C-477E-A26C-3C97583DB1BF}"/>
              </a:ext>
            </a:extLst>
          </p:cNvPr>
          <p:cNvSpPr txBox="1"/>
          <p:nvPr/>
        </p:nvSpPr>
        <p:spPr>
          <a:xfrm>
            <a:off x="2709081" y="2619164"/>
            <a:ext cx="7124130" cy="1829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500"/>
              </a:lnSpc>
            </a:pPr>
            <a:r>
              <a:rPr lang="ru-RU" sz="4400" b="1" dirty="0">
                <a:solidFill>
                  <a:srgbClr val="3B668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Препоны на пути новых технологий: особенности российского рынка труда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45D979F-F216-4366-B15A-992A2929CD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05" y="159128"/>
            <a:ext cx="1333353" cy="93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256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818" y="1086756"/>
            <a:ext cx="9393929" cy="457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69771" y="1469573"/>
            <a:ext cx="685799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/>
              <a:t>Превышение зарплаты над средней в регионе в проф. группе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65613"/>
            <a:ext cx="1501476" cy="23366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95819" y="512075"/>
            <a:ext cx="8551105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Региональные различия: оплата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0685" y="6308271"/>
            <a:ext cx="42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and Denisova, 2012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124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75338"/>
              </p:ext>
            </p:extLst>
          </p:nvPr>
        </p:nvGraphicFramePr>
        <p:xfrm>
          <a:off x="2085577" y="2377787"/>
          <a:ext cx="8823325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Документ" r:id="rId3" imgW="5564935" imgH="1543015" progId="Word.Document.12">
                  <p:embed/>
                </p:oleObj>
              </mc:Choice>
              <mc:Fallback>
                <p:oleObj name="Документ" r:id="rId3" imgW="5564935" imgH="1543015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577" y="2377787"/>
                        <a:ext cx="8823325" cy="244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916140" y="598197"/>
            <a:ext cx="8551105" cy="14388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навыки в дефиците? Управленцы не умеют управлять, специалисты – решать задачи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8034" y="6259803"/>
            <a:ext cx="42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and Denisova, 2012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5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2343" y="1614001"/>
            <a:ext cx="77996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подбора персонала, эксперимент (инновационные) к опросу </a:t>
            </a:r>
          </a:p>
          <a:p>
            <a:pPr algn="ctr">
              <a:defRPr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превышение (раз)</a:t>
            </a:r>
          </a:p>
          <a:p>
            <a:pPr algn="ctr">
              <a:defRPr/>
            </a:pPr>
            <a:endParaRPr lang="en-GB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</a:t>
            </a:r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Управленцы</a:t>
            </a:r>
            <a:r>
              <a:rPr lang="en-GB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Москва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2.6			3.9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С. Петербург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2.3			3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Екатеринбург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3			5.2	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Новосибирск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2.9	 		5.5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Владивосток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2.6			3.6</a:t>
            </a: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Хабаровск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3.6			7.5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2009609" y="490343"/>
            <a:ext cx="8551105" cy="633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с размещением заказа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1834" y="5587613"/>
            <a:ext cx="939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Ограничения со стороны квалификации существенны для новых и инновационных!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20685" y="6308271"/>
            <a:ext cx="42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and Denisova, 2012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857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2013857" y="2373533"/>
            <a:ext cx="9100457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нет на рынке, то можно</a:t>
            </a:r>
            <a:b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обучить на предприятии?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05FB7-B4DD-4B1F-B5FD-B41445270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19487"/>
            <a:ext cx="1483270" cy="18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6014" y="1446946"/>
            <a:ext cx="8093075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605318" y="456931"/>
            <a:ext cx="8551105" cy="9900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знания и навыки получают сотрудники при обучении?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20685" y="6308271"/>
            <a:ext cx="468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Лазарева, Денисова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Цухло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718776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36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615951" y="527108"/>
            <a:ext cx="8551105" cy="9900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4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Высокие издержки найма повышают стимулы к обучению общим навыкам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380970"/>
              </p:ext>
            </p:extLst>
          </p:nvPr>
        </p:nvGraphicFramePr>
        <p:xfrm>
          <a:off x="1704295" y="1895778"/>
          <a:ext cx="8697912" cy="4033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1" name="Лист" r:id="rId3" imgW="8698322" imgH="4034625" progId="Excel.Sheet.12">
                  <p:embed/>
                </p:oleObj>
              </mc:Choice>
              <mc:Fallback>
                <p:oleObj name="Лист" r:id="rId3" imgW="8698322" imgH="40346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04295" y="1895778"/>
                        <a:ext cx="8697912" cy="4033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20685" y="6308271"/>
            <a:ext cx="468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Лазарева, Денисова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Цухло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284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2013857" y="2373533"/>
            <a:ext cx="9100457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 – или Восток – нам помогут? Спрос на трудовых мигрантов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05FB7-B4DD-4B1F-B5FD-B41445270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13570"/>
            <a:ext cx="1483270" cy="18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923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2052909" y="411934"/>
            <a:ext cx="8790538" cy="9980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Квалификационная структура спроса на труд мигрантов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18014" y="1529442"/>
            <a:ext cx="163311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256816"/>
              </p:ext>
            </p:extLst>
          </p:nvPr>
        </p:nvGraphicFramePr>
        <p:xfrm>
          <a:off x="2171699" y="1529442"/>
          <a:ext cx="7008445" cy="4245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1" name="Лист" r:id="rId3" imgW="4259672" imgH="2682288" progId="Excel.Sheet.8">
                  <p:embed/>
                </p:oleObj>
              </mc:Choice>
              <mc:Fallback>
                <p:oleObj name="Лист" r:id="rId3" imgW="4259672" imgH="2682288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699" y="1529442"/>
                        <a:ext cx="7008445" cy="42454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71699" y="6013827"/>
            <a:ext cx="8622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and Denisova, 2012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анализа заявок на привлечение иностранных работников в Роструд в 2010 г.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4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816649" y="417992"/>
            <a:ext cx="9063633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Спрос на руководителей и специалистов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18014" y="1529442"/>
            <a:ext cx="1633112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220685" y="6308271"/>
            <a:ext cx="4276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and Denisova, 2012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68385" y="157516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167749"/>
              </p:ext>
            </p:extLst>
          </p:nvPr>
        </p:nvGraphicFramePr>
        <p:xfrm>
          <a:off x="2033781" y="1125505"/>
          <a:ext cx="7289834" cy="55901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9" name="Лист" r:id="rId3" imgW="5288339" imgH="4198608" progId="Excel.Sheet.8">
                  <p:embed/>
                </p:oleObj>
              </mc:Choice>
              <mc:Fallback>
                <p:oleObj name="Лист" r:id="rId3" imgW="5288339" imgH="4198608" progId="Excel.Shee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781" y="1125505"/>
                        <a:ext cx="7289834" cy="559019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10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501477" y="474116"/>
            <a:ext cx="9454243" cy="9900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издержек – основной мотив. </a:t>
            </a: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подразделений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3999" y="1464131"/>
            <a:ext cx="6770914" cy="539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53128" y="5818817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Denisova, 2012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90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8C4B1A21-C106-48F9-B766-7BD5959607C8}"/>
              </a:ext>
            </a:extLst>
          </p:cNvPr>
          <p:cNvSpPr txBox="1">
            <a:spLocks/>
          </p:cNvSpPr>
          <p:nvPr/>
        </p:nvSpPr>
        <p:spPr>
          <a:xfrm>
            <a:off x="1795819" y="1255899"/>
            <a:ext cx="9081447" cy="491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Технологический прогресс меняет структуру экономики,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соответственно, и рынок труда, во всем мире. 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процессов грозит сокращением существенного числа рабочих мест, но одновременно растет сектор высокотехнологичных услуг, где нужны специалисты нового типа.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Насколько быстро Россия увидит эти изменения?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мы находимся относительно новых технологий? </a:t>
            </a:r>
            <a:b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ограничения со стороны рынка труда?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95819" y="448280"/>
            <a:ext cx="8551105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Роботы убьют рабочие места в России?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05FB7-B4DD-4B1F-B5FD-B41445270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19487"/>
            <a:ext cx="1483270" cy="18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7915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673996" y="532493"/>
            <a:ext cx="94542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лидеры испытывают ограничения </a:t>
            </a:r>
          </a:p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подразделений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477" y="1517123"/>
            <a:ext cx="7594419" cy="5236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095896" y="5808337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Denisova, 2012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02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69688" y="519093"/>
            <a:ext cx="9454243" cy="9980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издержек – основной </a:t>
            </a:r>
            <a:b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 </a:t>
            </a:r>
            <a:r>
              <a:rPr lang="en-US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профессионалы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9688" y="1578569"/>
            <a:ext cx="7157356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536F64-E4A4-4869-A8A2-481F97DB07B1}"/>
              </a:ext>
            </a:extLst>
          </p:cNvPr>
          <p:cNvSpPr txBox="1"/>
          <p:nvPr/>
        </p:nvSpPr>
        <p:spPr>
          <a:xfrm>
            <a:off x="8927044" y="5804760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Denisova, 2012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221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86016" y="527108"/>
            <a:ext cx="9454243" cy="9900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лидеры испытывают ограничения</a:t>
            </a:r>
          </a:p>
          <a:p>
            <a:pPr>
              <a:lnSpc>
                <a:spcPts val="3500"/>
              </a:lnSpc>
            </a:pPr>
            <a:r>
              <a:rPr lang="en-US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профессионалы 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1477" y="1582045"/>
            <a:ext cx="7594419" cy="518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6D6546-7455-46B8-AFF4-A71966C93136}"/>
              </a:ext>
            </a:extLst>
          </p:cNvPr>
          <p:cNvSpPr txBox="1"/>
          <p:nvPr/>
        </p:nvSpPr>
        <p:spPr>
          <a:xfrm>
            <a:off x="9095896" y="5808337"/>
            <a:ext cx="1821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Commander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Denisova, 2012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732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2013857" y="2373533"/>
            <a:ext cx="9100457" cy="12464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институтов</a:t>
            </a:r>
          </a:p>
          <a:p>
            <a:pPr>
              <a:lnSpc>
                <a:spcPts val="4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4000" b="1" dirty="0" err="1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мэтчинга</a:t>
            </a: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России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05FB7-B4DD-4B1F-B5FD-B41445270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19487"/>
            <a:ext cx="1483270" cy="18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587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1477" y="1277729"/>
            <a:ext cx="90405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Рынки труда отличаются по объемам предоставляемого обучения на рабочем месте: низкие расходы на обучение персонала в США и Великобритании, и высокие - в Германии 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Швеции, причем обучают и общим навыкам в том числе. 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Различия в возможностях и стимулах финансировать обучение 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счет предприятий, что связано с институциональными отличиями: </a:t>
            </a:r>
          </a:p>
          <a:p>
            <a:pPr marL="800100" lvl="1" indent="-342900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трансакционных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издержках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мэтчинга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работников и рабочих мест,</a:t>
            </a:r>
          </a:p>
          <a:p>
            <a:pPr marL="800100" lvl="1" indent="-342900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степени асимметрии информации об объеме полученного на предприятии образования, </a:t>
            </a:r>
          </a:p>
          <a:p>
            <a:pPr marL="800100" lvl="1" indent="-342900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степени компрессии заработных плат.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33715"/>
            <a:ext cx="1501476" cy="233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643743" y="430432"/>
            <a:ext cx="9454243" cy="633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 в моделях обучения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2437913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18166" y="1594124"/>
            <a:ext cx="891514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Разные модели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мэтчинга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800100" lvl="1" indent="-342900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интенсивное передвижение работников между рабочими местами при невысоких объемах обучения на предприятиях в одних странах, </a:t>
            </a:r>
          </a:p>
          <a:p>
            <a:pPr marL="800100" lvl="1" indent="-342900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высокие объемы обучения в сочетании с высоким стажем работы на одном месте в других. 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lvl="1" indent="-285750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России: как правило, стремятся найти подходящего работника на рынке труда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невысокая доля обучающих предприятий (менее трети предприятий обучают персонал), и невысокая доля персонала на предприятии, который проходит обучение (менее половины). </a:t>
            </a:r>
          </a:p>
          <a:p>
            <a:pPr marL="742950" lvl="1" indent="-285750"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высокий оборот рабочей силы (передвижение между разными рабочими местами) высок.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818166" y="501407"/>
            <a:ext cx="9454243" cy="9900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механизмы </a:t>
            </a:r>
            <a:r>
              <a:rPr lang="ru-RU" sz="3600" b="1" dirty="0" err="1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мэтчинга</a:t>
            </a:r>
            <a:b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работник-рабочее место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65613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698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2013857" y="2373533"/>
            <a:ext cx="9100457" cy="18235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Снова про институты</a:t>
            </a:r>
          </a:p>
          <a:p>
            <a:pPr>
              <a:lnSpc>
                <a:spcPts val="4500"/>
              </a:lnSpc>
            </a:pP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от безработицы – </a:t>
            </a:r>
            <a:b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чистая социалка?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405FB7-B4DD-4B1F-B5FD-B41445270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62426"/>
            <a:ext cx="1483270" cy="183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404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8C4B1A21-C106-48F9-B766-7BD5959607C8}"/>
              </a:ext>
            </a:extLst>
          </p:cNvPr>
          <p:cNvSpPr txBox="1">
            <a:spLocks/>
          </p:cNvSpPr>
          <p:nvPr/>
        </p:nvSpPr>
        <p:spPr>
          <a:xfrm>
            <a:off x="1749840" y="1399341"/>
            <a:ext cx="9081447" cy="491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Acemoglu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Shimer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1999: страхование от безработицы не только позволяет обеспечить диверсификацию рисков, но и ведет к увеличению выпуска. </a:t>
            </a:r>
          </a:p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от безработицы позволяет ликвидировать искажения в процессе создания рабочих мест, которые возникают в связи с наличием незастрахованного риска. 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бы работники были нейтральны к риску, то максимальный уровень выпуска в экономике можно было бы достичь без страхования от безработицы. 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работники не нейтральны, а отрицательно относятся к риску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averse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то максимизация выпуска в такой экономике требует наличия системы страхования от безработицы и выплаты пособия по безработице в случае потери работы. 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49840" y="512075"/>
            <a:ext cx="9448800" cy="633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от безработицы и рост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768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8C4B1A21-C106-48F9-B766-7BD5959607C8}"/>
              </a:ext>
            </a:extLst>
          </p:cNvPr>
          <p:cNvSpPr txBox="1">
            <a:spLocks/>
          </p:cNvSpPr>
          <p:nvPr/>
        </p:nvSpPr>
        <p:spPr>
          <a:xfrm>
            <a:off x="1625658" y="1040561"/>
            <a:ext cx="9081447" cy="5817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Основное объяснение взаимосвязи – различия в стимулах для создания высокопроизводительных рабочих мест. 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страхования от безработицы нет → работники соглашаются на рабочие места с низкими зарплатами/производительностью → безработица невысока, но и зарплаты невелики. 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уровень безработицы → риски не закрытия вакансий растут → равновесная пропорция капитал/труд падает, что означает более низкое качество рабочих мест. 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от безработицы → стимулы к продолжению поиска более высоко оплачиваемых (и значит более производительных) рабочих мест растут →  безработица возрастает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Но, возрастают и стимулы работодателей создавать более производительные и высокооплачиваемые рабочие места →  равновесие с более высоким соотношением капитал/труд. </a:t>
            </a:r>
          </a:p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Улучшенная структура рабочих мест обеспечивает увеличение совокупного выпуска. </a:t>
            </a:r>
          </a:p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Боери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Террелл, 2002: замедление реструктуризации в переходных  странах с недоразвитым страхованием от безработицы</a:t>
            </a:r>
            <a:endParaRPr lang="ru-RU" sz="22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625658" y="407246"/>
            <a:ext cx="9448800" cy="633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Страхование от безработицы и рост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785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8C4B1A21-C106-48F9-B766-7BD5959607C8}"/>
              </a:ext>
            </a:extLst>
          </p:cNvPr>
          <p:cNvSpPr txBox="1">
            <a:spLocks/>
          </p:cNvSpPr>
          <p:nvPr/>
        </p:nvSpPr>
        <p:spPr>
          <a:xfrm>
            <a:off x="1749840" y="1138084"/>
            <a:ext cx="9081447" cy="5643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с защитой прав собственности и другими составляющими инвестиционного климата 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замедляют создание рабочих мест в новых секторах, замораживая устаревшую структуру спроса на труд. 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многом в ответ на это, система образования, с отрывом от работы и на предприятиях, не предлагает в массовом порядке обучение навыкам и квалификациям новой экономики. </a:t>
            </a:r>
          </a:p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Сложившиеся механизмы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мэтчинга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интенсивное движение работников между рабочими местами 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способствует профессиональному обучению на предприятиях, 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 роль образовательных учреждений в процессе подстройки к требованиям новой экономики. </a:t>
            </a:r>
          </a:p>
          <a:p>
            <a:pPr lvl="1">
              <a:buClr>
                <a:srgbClr val="6280A1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найти нужного специалиста на рынке, предприятия переключаются на обучение, неся дополнительные издержки, что не может не сказываться на их инвестиционных намерениях </a:t>
            </a:r>
          </a:p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полноценного страхования от безработицы замедляет процесс адаптации к структурным шокам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Clr>
                <a:srgbClr val="6280A1"/>
              </a:buClr>
              <a:buFont typeface="Wingdings" panose="05000000000000000000" pitchFamily="2" charset="2"/>
              <a:buChar char="§"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49840" y="430436"/>
            <a:ext cx="9448800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Особенности, замедляющие адаптацию к технологическим шокам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40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727" y="1697336"/>
            <a:ext cx="6485718" cy="47476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1477" y="6444957"/>
            <a:ext cx="2638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Бессонова (2018)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56F4E2-CC99-41A2-9298-2DCDEEF8DA54}"/>
              </a:ext>
            </a:extLst>
          </p:cNvPr>
          <p:cNvSpPr txBox="1"/>
          <p:nvPr/>
        </p:nvSpPr>
        <p:spPr>
          <a:xfrm>
            <a:off x="1795819" y="530006"/>
            <a:ext cx="8551105" cy="9900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в России: ниже развитых стран, падение СПФ с 2009</a:t>
            </a:r>
          </a:p>
        </p:txBody>
      </p:sp>
    </p:spTree>
    <p:extLst>
      <p:ext uri="{BB962C8B-B14F-4D97-AF65-F5344CB8AC3E}">
        <p14:creationId xmlns:p14="http://schemas.microsoft.com/office/powerpoint/2010/main" val="17823046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735791" y="642901"/>
            <a:ext cx="9448800" cy="501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Заменят ли нас роботы, и когда?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405FB7-B4DD-4B1F-B5FD-B41445270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019487"/>
            <a:ext cx="1483270" cy="18385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35791" y="1659857"/>
            <a:ext cx="8726645" cy="3724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сохранении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status quo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(плюс тенденция к изоляции)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привлекательность российской экономики для инвестиций в физический, интеллектуальный  и человеческий капитал останется ограниченной, что сильно замедлит смену технологий. </a:t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7000"/>
              </a:lnSpc>
              <a:spcAft>
                <a:spcPts val="800"/>
              </a:spcAft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улучшении инвестиционного климата роботы заменят нас в одних видах деятельности, освободив для других, более творческих 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3733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0B3DD5-E226-480D-AAF7-EA64ACD92A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E31E48-E608-4209-9B10-5F02A1BFF83A}"/>
              </a:ext>
            </a:extLst>
          </p:cNvPr>
          <p:cNvSpPr txBox="1"/>
          <p:nvPr/>
        </p:nvSpPr>
        <p:spPr>
          <a:xfrm>
            <a:off x="2658979" y="2105729"/>
            <a:ext cx="70986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algn="ctr"/>
            <a:r>
              <a:rPr lang="ru-RU" sz="60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76CDC05-9E04-4A3C-8D08-F5B2F3AEF54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980539"/>
            <a:ext cx="2534964" cy="394501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68EFF8-C5EE-4614-8901-C2E2676719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04" y="67553"/>
            <a:ext cx="1345385" cy="9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55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0B3DD5-E226-480D-AAF7-EA64ACD92A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-1" y="0"/>
            <a:ext cx="12192002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E31E48-E608-4209-9B10-5F02A1BFF83A}"/>
              </a:ext>
            </a:extLst>
          </p:cNvPr>
          <p:cNvSpPr txBox="1"/>
          <p:nvPr/>
        </p:nvSpPr>
        <p:spPr>
          <a:xfrm>
            <a:off x="2580318" y="1998676"/>
            <a:ext cx="37723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экономическая</a:t>
            </a:r>
            <a:b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endParaRPr lang="en-US" sz="3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3600"/>
              </a:lnSpc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www.nes.ru</a:t>
            </a:r>
          </a:p>
          <a:p>
            <a:pPr>
              <a:lnSpc>
                <a:spcPts val="3600"/>
              </a:lnSpc>
            </a:pPr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lectures@nes.ru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DC20CE6-657C-411B-83DE-21348C471A17}"/>
              </a:ext>
            </a:extLst>
          </p:cNvPr>
          <p:cNvSpPr/>
          <p:nvPr/>
        </p:nvSpPr>
        <p:spPr>
          <a:xfrm>
            <a:off x="9507098" y="-21266"/>
            <a:ext cx="2420205" cy="6879266"/>
          </a:xfrm>
          <a:prstGeom prst="rect">
            <a:avLst/>
          </a:prstGeom>
          <a:solidFill>
            <a:srgbClr val="6280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25CB5A-C069-4407-9E7A-EA9F16A2C8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291" y="630939"/>
            <a:ext cx="2110999" cy="1486619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87ECECB-0D55-40F6-964F-B787192618CC}"/>
              </a:ext>
            </a:extLst>
          </p:cNvPr>
          <p:cNvSpPr/>
          <p:nvPr/>
        </p:nvSpPr>
        <p:spPr>
          <a:xfrm>
            <a:off x="1287379" y="5420393"/>
            <a:ext cx="10639924" cy="806668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2353812-B460-4DBB-BFDC-5D9AF4AABC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8849" y="5420393"/>
            <a:ext cx="2683046" cy="80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16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Подзаголовок 2">
                <a:extLst>
                  <a:ext uri="{FF2B5EF4-FFF2-40B4-BE49-F238E27FC236}">
                    <a16:creationId xmlns:a16="http://schemas.microsoft.com/office/drawing/2014/main" id="{8C4B1A21-C106-48F9-B766-7BD5959607C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49840" y="1072770"/>
                <a:ext cx="9081447" cy="446805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406400" algn="l" rtl="0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Arial"/>
                  <a:buChar char="•"/>
                  <a:defRPr sz="2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1pPr>
                <a:lvl2pPr marL="914400" marR="0" lvl="1" indent="-3810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Arial"/>
                  <a:buChar char="•"/>
                  <a:defRPr sz="24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2pPr>
                <a:lvl3pPr marL="1371600" marR="0" lvl="2" indent="-3556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2000"/>
                  <a:buFont typeface="Arial"/>
                  <a:buChar char="•"/>
                  <a:defRPr sz="20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3pPr>
                <a:lvl4pPr marL="1828800" marR="0" lvl="3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4pPr>
                <a:lvl5pPr marL="2286000" marR="0" lvl="4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5pPr>
                <a:lvl6pPr marL="2743200" marR="0" lvl="5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6pPr>
                <a:lvl7pPr marL="3200400" marR="0" lvl="6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7pPr>
                <a:lvl8pPr marL="3657600" marR="0" lvl="7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8pPr>
                <a:lvl9pPr marL="4114800" marR="0" lvl="8" indent="-342900" algn="l" rtl="0">
                  <a:lnSpc>
                    <a:spcPct val="90000"/>
                  </a:lnSpc>
                  <a:spcBef>
                    <a:spcPts val="50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Arial"/>
                  <a:buChar char="•"/>
                  <a:def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defRPr>
                </a:lvl9pPr>
              </a:lstStyle>
              <a:p>
                <a:pPr>
                  <a:buClr>
                    <a:srgbClr val="6280A1"/>
                  </a:buClr>
                  <a:buFont typeface="Wingdings" panose="05000000000000000000" pitchFamily="2" charset="2"/>
                  <a:buChar char="§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Рост совокупной производительности факторов (СПФ) - рост выпуска в момент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за вычетом роста за счет увеличения использования факторов производства в момент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6280A1"/>
                  </a:buClr>
                  <a:buFont typeface="Wingdings" panose="05000000000000000000" pitchFamily="2" charset="2"/>
                  <a:buChar char="§"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50800" lvl="1" indent="0">
                  <a:spcBef>
                    <a:spcPts val="1000"/>
                  </a:spcBef>
                  <a:buClr>
                    <a:srgbClr val="6280A1"/>
                  </a:buClr>
                  <a:buSzPts val="2800"/>
                  <a:buNone/>
                </a:pPr>
                <a:r>
                  <a:rPr lang="ru-RU" sz="2000" dirty="0"/>
                  <a:t>	</a:t>
                </a:r>
                <a14:m>
                  <m:oMath xmlns:m="http://schemas.openxmlformats.org/officeDocument/2006/math">
                    <m:r>
                      <a:rPr lang="ru-RU" sz="2000">
                        <a:latin typeface="Cambria Math" panose="02040503050406030204" pitchFamily="18" charset="0"/>
                      </a:rPr>
                      <m:t>Рост СФП=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bSup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K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den>
                    </m:f>
                    <m:r>
                      <a:rPr lang="ru-RU" sz="2000" i="1"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ru-RU" sz="2000">
                            <a:latin typeface="Cambria Math" panose="02040503050406030204" pitchFamily="18" charset="0"/>
                          </a:rPr>
                          <m:t>L</m:t>
                        </m:r>
                      </m:sup>
                    </m:sSubSup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>
                                <a:latin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L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ru-RU" sz="20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den>
                    </m:f>
                  </m:oMath>
                </a14:m>
                <a:r>
                  <a:rPr lang="ru-RU" sz="2000" dirty="0"/>
                  <a:t>	</a:t>
                </a:r>
              </a:p>
              <a:p>
                <a:pPr>
                  <a:buClr>
                    <a:srgbClr val="6280A1"/>
                  </a:buClr>
                  <a:buFont typeface="Wingdings" panose="05000000000000000000" pitchFamily="2" charset="2"/>
                  <a:buChar char="§"/>
                </a:pP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lvl="1" indent="-406400">
                  <a:spcBef>
                    <a:spcPts val="1000"/>
                  </a:spcBef>
                  <a:buClr>
                    <a:srgbClr val="6280A1"/>
                  </a:buClr>
                  <a:buSzPts val="2800"/>
                  <a:buFont typeface="Wingdings" panose="05000000000000000000" pitchFamily="2" charset="2"/>
                  <a:buChar char="§"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Уровень эффективности отдельного предприятия – расстояние до границы производственных возможностей (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TE)</a:t>
                </a: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6280A1"/>
                  </a:buClr>
                  <a:buFont typeface="Wingdings" panose="05000000000000000000" pitchFamily="2" charset="2"/>
                  <a:buChar char="§"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Детерминированная и стохастическая граница</a:t>
                </a:r>
              </a:p>
              <a:p>
                <a:pPr marL="533400" lvl="1" indent="0">
                  <a:buClr>
                    <a:srgbClr val="6280A1"/>
                  </a:buClr>
                  <a:buNone/>
                </a:pPr>
                <a:r>
                  <a:rPr lang="ru-RU" sz="2000" dirty="0"/>
                  <a:t> </a:t>
                </a:r>
              </a:p>
              <a:p>
                <a:pPr marL="533400" lvl="1" indent="0">
                  <a:buClr>
                    <a:srgbClr val="6280A1"/>
                  </a:buClr>
                  <a:buNone/>
                </a:pPr>
                <a:endPara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>
                  <a:buClr>
                    <a:srgbClr val="6280A1"/>
                  </a:buClr>
                  <a:buFont typeface="Wingdings" panose="05000000000000000000" pitchFamily="2" charset="2"/>
                  <a:buChar char="§"/>
                </a:pPr>
                <a:endParaRPr lang="ru-RU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Подзаголовок 2">
                <a:extLst>
                  <a:ext uri="{FF2B5EF4-FFF2-40B4-BE49-F238E27FC236}">
                    <a16:creationId xmlns="" xmlns:a16="http://schemas.microsoft.com/office/drawing/2014/main" id="{8C4B1A21-C106-48F9-B766-7BD5959607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840" y="1072770"/>
                <a:ext cx="9081447" cy="4468059"/>
              </a:xfrm>
              <a:prstGeom prst="rect">
                <a:avLst/>
              </a:prstGeom>
              <a:blipFill rotWithShape="0">
                <a:blip r:embed="rId2"/>
                <a:stretch>
                  <a:fillRect l="-6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2079372" y="476747"/>
            <a:ext cx="9448800" cy="63331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определения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2079372" y="5111841"/>
            <a:ext cx="5116084" cy="1307840"/>
            <a:chOff x="1763688" y="1772816"/>
            <a:chExt cx="4608512" cy="1798459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3131840" y="2296036"/>
              <a:ext cx="288032" cy="57606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763688" y="2872100"/>
              <a:ext cx="24482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Детерминированная составлющая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267744" y="1772816"/>
                  <a:ext cx="352839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/>
                          </a:rPr>
                          <m:t>𝑌</m:t>
                        </m:r>
                        <m:r>
                          <a:rPr lang="en-US" sz="2800" i="1">
                            <a:latin typeface="Cambria Math"/>
                          </a:rPr>
                          <m:t>=</m:t>
                        </m:r>
                        <m:r>
                          <a:rPr lang="en-US" sz="2800" i="1">
                            <a:latin typeface="Cambria Math"/>
                          </a:rPr>
                          <m:t>𝐹</m:t>
                        </m:r>
                        <m:d>
                          <m:d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𝐾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𝑡</m:t>
                            </m:r>
                          </m:e>
                        </m:d>
                        <m:r>
                          <a:rPr lang="en-US" sz="2800" i="1">
                            <a:latin typeface="Cambria Math"/>
                          </a:rPr>
                          <m:t>∙</m:t>
                        </m:r>
                        <m:sSup>
                          <m:sSupPr>
                            <m:ctrlPr>
                              <a:rPr lang="ru-RU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𝑢</m:t>
                            </m:r>
                          </m:sup>
                        </m:sSup>
                      </m:oMath>
                    </m:oMathPara>
                  </a14:m>
                  <a:endParaRPr lang="ru-RU" sz="28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7744" y="1772816"/>
                  <a:ext cx="3528392" cy="52322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8"/>
            <p:cNvCxnSpPr/>
            <p:nvPr/>
          </p:nvCxnSpPr>
          <p:spPr>
            <a:xfrm flipH="1" flipV="1">
              <a:off x="4788024" y="2204864"/>
              <a:ext cx="504056" cy="66723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4402562" y="2924944"/>
              <a:ext cx="19696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Уровень неэффективности</a:t>
              </a:r>
            </a:p>
          </p:txBody>
        </p:sp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98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8C4B1A21-C106-48F9-B766-7BD5959607C8}"/>
              </a:ext>
            </a:extLst>
          </p:cNvPr>
          <p:cNvSpPr txBox="1">
            <a:spLocks/>
          </p:cNvSpPr>
          <p:nvPr/>
        </p:nvSpPr>
        <p:spPr>
          <a:xfrm>
            <a:off x="1749840" y="566484"/>
            <a:ext cx="9081447" cy="446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lvl="1" indent="0">
              <a:buClr>
                <a:srgbClr val="6280A1"/>
              </a:buClr>
              <a:buNone/>
            </a:pP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984306" y="512075"/>
            <a:ext cx="9448800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6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определения: расчет СПФ</a:t>
            </a: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5485003"/>
              </p:ext>
            </p:extLst>
          </p:nvPr>
        </p:nvGraphicFramePr>
        <p:xfrm>
          <a:off x="2222728" y="1553589"/>
          <a:ext cx="4485978" cy="5494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6" name="Equation" r:id="rId3" imgW="1206360" imgH="152280" progId="Equation.3">
                  <p:embed/>
                </p:oleObj>
              </mc:Choice>
              <mc:Fallback>
                <p:oleObj name="Equation" r:id="rId3" imgW="1206360" imgH="152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728" y="1553589"/>
                        <a:ext cx="4485978" cy="5494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4741368"/>
              </p:ext>
            </p:extLst>
          </p:nvPr>
        </p:nvGraphicFramePr>
        <p:xfrm>
          <a:off x="2222728" y="2419514"/>
          <a:ext cx="26955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7" name="Equation" r:id="rId5" imgW="1333440" imgH="393480" progId="Equation.3">
                  <p:embed/>
                </p:oleObj>
              </mc:Choice>
              <mc:Fallback>
                <p:oleObj name="Equation" r:id="rId5" imgW="13334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728" y="2419514"/>
                        <a:ext cx="2695575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286000" y="3505200"/>
          <a:ext cx="2362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8" name="Equation" r:id="rId7" imgW="837836" imgH="393529" progId="Equation.3">
                  <p:embed/>
                </p:oleObj>
              </mc:Choice>
              <mc:Fallback>
                <p:oleObj name="Equation" r:id="rId7" imgW="8378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05200"/>
                        <a:ext cx="23622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2293466"/>
              </p:ext>
            </p:extLst>
          </p:nvPr>
        </p:nvGraphicFramePr>
        <p:xfrm>
          <a:off x="2222728" y="4669852"/>
          <a:ext cx="3048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" name="Equation" r:id="rId9" imgW="1485720" imgH="317160" progId="Equation.3">
                  <p:embed/>
                </p:oleObj>
              </mc:Choice>
              <mc:Fallback>
                <p:oleObj name="Equation" r:id="rId9" imgW="148572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728" y="4669852"/>
                        <a:ext cx="3048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573487" y="2448616"/>
            <a:ext cx="525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производственных возможностей (технический прогресс)</a:t>
            </a:r>
            <a:r>
              <a:rPr lang="ru-RU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648098" y="3490926"/>
            <a:ext cx="55164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уровня неэффективности производства</a:t>
            </a:r>
            <a:r>
              <a:rPr lang="ru-RU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приближения к или удаления от границы производственных возможностей</a:t>
            </a:r>
            <a:r>
              <a:rPr lang="ru-RU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743616" y="4901965"/>
            <a:ext cx="27656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отдачи от масштаба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24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8C4B1A21-C106-48F9-B766-7BD5959607C8}"/>
              </a:ext>
            </a:extLst>
          </p:cNvPr>
          <p:cNvSpPr txBox="1">
            <a:spLocks/>
          </p:cNvSpPr>
          <p:nvPr/>
        </p:nvSpPr>
        <p:spPr>
          <a:xfrm>
            <a:off x="1501477" y="1047538"/>
            <a:ext cx="9438991" cy="939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Существенный разрыв в производительности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отдельных отраслей: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пик на уровне 0.05-0.1 – разрыв в среднем 10-20 раз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896190" y="412592"/>
            <a:ext cx="9225808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8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труда в России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7677" y="6276131"/>
            <a:ext cx="26380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Бессонова (2018)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2190" y="2039096"/>
            <a:ext cx="5626221" cy="40885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0408" y="2375600"/>
            <a:ext cx="4394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Расстояние до технологической границы</a:t>
            </a:r>
          </a:p>
        </p:txBody>
      </p:sp>
    </p:spTree>
    <p:extLst>
      <p:ext uri="{BB962C8B-B14F-4D97-AF65-F5344CB8AC3E}">
        <p14:creationId xmlns:p14="http://schemas.microsoft.com/office/powerpoint/2010/main" val="2441358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одзаголовок 2">
            <a:extLst>
              <a:ext uri="{FF2B5EF4-FFF2-40B4-BE49-F238E27FC236}">
                <a16:creationId xmlns:a16="http://schemas.microsoft.com/office/drawing/2014/main" id="{8C4B1A21-C106-48F9-B766-7BD5959607C8}"/>
              </a:ext>
            </a:extLst>
          </p:cNvPr>
          <p:cNvSpPr txBox="1">
            <a:spLocks/>
          </p:cNvSpPr>
          <p:nvPr/>
        </p:nvSpPr>
        <p:spPr>
          <a:xfrm>
            <a:off x="1801262" y="978800"/>
            <a:ext cx="9438991" cy="79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6280A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нет «подтягивания»</a:t>
            </a: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0800" indent="0">
              <a:buClr>
                <a:srgbClr val="6280A1"/>
              </a:buClr>
              <a:buNone/>
            </a:pP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801262" y="436456"/>
            <a:ext cx="9225808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8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Производительность факторов в России</a:t>
            </a:r>
          </a:p>
        </p:txBody>
      </p: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348794"/>
            <a:ext cx="1501476" cy="23366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9541" y="6236878"/>
            <a:ext cx="294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Бессонова (2018)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751" y="1678130"/>
            <a:ext cx="6196656" cy="453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69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243" y="1082542"/>
            <a:ext cx="6521005" cy="47734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883BF4-0444-4994-A0F1-D0EE755D7547}"/>
              </a:ext>
            </a:extLst>
          </p:cNvPr>
          <p:cNvSpPr txBox="1"/>
          <p:nvPr/>
        </p:nvSpPr>
        <p:spPr>
          <a:xfrm>
            <a:off x="1501477" y="413128"/>
            <a:ext cx="9845970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ru-RU" sz="3800" b="1" dirty="0">
                <a:solidFill>
                  <a:srgbClr val="6280A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Аналогично по производительности труда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01477" y="6132510"/>
            <a:ext cx="2940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Источник: Бессонова (2018)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CB34DB-9D2B-479A-8813-B95A65C54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87665"/>
            <a:ext cx="1501476" cy="233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925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1242</TotalTime>
  <Words>1275</Words>
  <Application>Microsoft Macintosh PowerPoint</Application>
  <PresentationFormat>Широкоэкранный</PresentationFormat>
  <Paragraphs>206</Paragraphs>
  <Slides>42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42</vt:i4>
      </vt:variant>
    </vt:vector>
  </HeadingPairs>
  <TitlesOfParts>
    <vt:vector size="53" baseType="lpstr">
      <vt:lpstr>Arial</vt:lpstr>
      <vt:lpstr>Calibri</vt:lpstr>
      <vt:lpstr>Calibri Light</vt:lpstr>
      <vt:lpstr>Cambria Math</vt:lpstr>
      <vt:lpstr>Segoe UI</vt:lpstr>
      <vt:lpstr>Times New Roman</vt:lpstr>
      <vt:lpstr>Wingdings</vt:lpstr>
      <vt:lpstr>Тема Office</vt:lpstr>
      <vt:lpstr>Equation</vt:lpstr>
      <vt:lpstr>Лист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Knyazeva Elena</dc:creator>
  <cp:lastModifiedBy>marinakhadipash@gmail.com</cp:lastModifiedBy>
  <cp:revision>173</cp:revision>
  <cp:lastPrinted>2019-05-16T09:58:50Z</cp:lastPrinted>
  <dcterms:created xsi:type="dcterms:W3CDTF">2018-05-07T15:10:37Z</dcterms:created>
  <dcterms:modified xsi:type="dcterms:W3CDTF">2019-05-16T11:55:08Z</dcterms:modified>
</cp:coreProperties>
</file>